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634DA-C6DA-49E9-84B2-0A660A22D3D9}" type="datetimeFigureOut">
              <a:rPr lang="en-US" smtClean="0"/>
              <a:t>5/16/2016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59F90C-6425-4E0D-9D2E-3A5C4432FCE7}"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EB59F90C-6425-4E0D-9D2E-3A5C4432FCE7}" type="slidenum">
              <a:rPr lang="en-IN" smtClean="0"/>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Stock_exchang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dirty="0" smtClean="0"/>
              <a:t>Introduction to </a:t>
            </a:r>
            <a:br>
              <a:rPr lang="en-IN" dirty="0" smtClean="0"/>
            </a:br>
            <a:r>
              <a:rPr lang="en-IN" dirty="0" smtClean="0"/>
              <a:t>Wealth Management</a:t>
            </a:r>
            <a:endParaRPr lang="en-IN" dirty="0"/>
          </a:p>
        </p:txBody>
      </p:sp>
      <p:sp>
        <p:nvSpPr>
          <p:cNvPr id="3" name="Subtitle 2"/>
          <p:cNvSpPr>
            <a:spLocks noGrp="1"/>
          </p:cNvSpPr>
          <p:nvPr>
            <p:ph type="subTitle" idx="1"/>
          </p:nvPr>
        </p:nvSpPr>
        <p:spPr/>
        <p:txBody>
          <a:bodyPr/>
          <a:lstStyle/>
          <a:p>
            <a:r>
              <a:rPr lang="en-IN" dirty="0" smtClean="0"/>
              <a:t>By: </a:t>
            </a:r>
            <a:r>
              <a:rPr lang="en-IN" dirty="0" err="1" smtClean="0"/>
              <a:t>Shashank</a:t>
            </a:r>
            <a:r>
              <a:rPr lang="en-IN" dirty="0" smtClean="0"/>
              <a:t> </a:t>
            </a:r>
            <a:r>
              <a:rPr lang="en-IN" dirty="0" err="1" smtClean="0"/>
              <a:t>Makode</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lstStyle/>
          <a:p>
            <a:r>
              <a:rPr lang="en-IN" b="1" u="sng" dirty="0" smtClean="0"/>
              <a:t>For example</a:t>
            </a:r>
            <a:r>
              <a:rPr lang="en-IN" dirty="0" smtClean="0"/>
              <a:t>, if you want to purchase a March future contract of XYZ Company then you have to do that at the current price available in the market. Let’s say that the March futures are trading at $100 per share. By the time the contract expires (last day of the contract in March month) the price of the stock may not be the same. It may be $95 or $110. Based on these price differences investors makes profits in the markets.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943600"/>
          </a:xfrm>
        </p:spPr>
        <p:txBody>
          <a:bodyPr>
            <a:normAutofit lnSpcReduction="10000"/>
          </a:bodyPr>
          <a:lstStyle/>
          <a:p>
            <a:r>
              <a:rPr lang="en-IN" b="1" dirty="0" smtClean="0"/>
              <a:t>13) Options: </a:t>
            </a:r>
            <a:r>
              <a:rPr lang="en-IN" dirty="0" smtClean="0"/>
              <a:t>It is a financial contract between the buyer and seller in which the buyer has the right to buy or sell a security at a particular price on or before a particular date.</a:t>
            </a:r>
          </a:p>
          <a:p>
            <a:r>
              <a:rPr lang="en-IN" dirty="0" smtClean="0"/>
              <a:t>Options are of two types: Calls, and Puts.</a:t>
            </a:r>
            <a:br>
              <a:rPr lang="en-IN" dirty="0" smtClean="0"/>
            </a:br>
            <a:r>
              <a:rPr lang="en-IN" dirty="0" smtClean="0"/>
              <a:t>Call means the right to buy an asset at a price within a period of time.</a:t>
            </a:r>
            <a:br>
              <a:rPr lang="en-IN" dirty="0" smtClean="0"/>
            </a:br>
            <a:r>
              <a:rPr lang="en-IN" dirty="0" smtClean="0"/>
              <a:t>Put means the right to sell an asset at a price within a period of time.</a:t>
            </a:r>
          </a:p>
          <a:p>
            <a:r>
              <a:rPr lang="en-IN" b="1" dirty="0" smtClean="0"/>
              <a:t>14) Portfolio: </a:t>
            </a:r>
            <a:r>
              <a:rPr lang="en-IN" dirty="0" smtClean="0"/>
              <a:t>A Portfolio is a combination of various investment assets mixed and matched for gaining profits as per an investor’s goal. Items that are included in the portfolio can be shares, debentures, mutual funds etc</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fontScale="85000" lnSpcReduction="10000"/>
          </a:bodyPr>
          <a:lstStyle/>
          <a:p>
            <a:r>
              <a:rPr lang="en-IN" b="1" dirty="0" smtClean="0"/>
              <a:t>15) Depository: </a:t>
            </a:r>
            <a:r>
              <a:rPr lang="en-IN" dirty="0" smtClean="0"/>
              <a:t>An entity that holds the securities and funds of depositors in an account. The two depositories in India are National Securities Depository Limited (NSDL) and Central Depository Services Limited (CDSL).</a:t>
            </a:r>
          </a:p>
          <a:p>
            <a:r>
              <a:rPr lang="en-IN" b="1" dirty="0" smtClean="0"/>
              <a:t>16) Mutual Funds: </a:t>
            </a:r>
            <a:r>
              <a:rPr lang="en-IN" dirty="0" smtClean="0"/>
              <a:t>An entity that collects money from investors and invests the same in various financial instruments like shares, bonds, debentures etc.</a:t>
            </a:r>
          </a:p>
          <a:p>
            <a:r>
              <a:rPr lang="en-IN" b="1" dirty="0" smtClean="0"/>
              <a:t>17) Net Asset Value (NAV): </a:t>
            </a:r>
            <a:r>
              <a:rPr lang="en-IN" dirty="0" smtClean="0"/>
              <a:t>NAV of the fund is the cumulative market value of the asset. NAV per unit is the net value of the assets divided by the number of units. Buying and selling of shares in the market are done on the basis of NAV related prices.</a:t>
            </a:r>
          </a:p>
          <a:p>
            <a:r>
              <a:rPr lang="en-IN" b="1" dirty="0" smtClean="0"/>
              <a:t>18) Nifty Index:</a:t>
            </a:r>
            <a:r>
              <a:rPr lang="en-IN" dirty="0" smtClean="0"/>
              <a:t> It is a scientifically developed, 50 stock index, which shows the movement of the Indian markets. It behaves as a barometer for the Indian markets.</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IN" dirty="0" smtClean="0"/>
              <a:t> </a:t>
            </a:r>
            <a:endParaRPr lang="en-IN" dirty="0"/>
          </a:p>
        </p:txBody>
      </p:sp>
      <p:sp>
        <p:nvSpPr>
          <p:cNvPr id="4" name="Rounded Rectangle 3"/>
          <p:cNvSpPr/>
          <p:nvPr/>
        </p:nvSpPr>
        <p:spPr>
          <a:xfrm>
            <a:off x="2362200" y="990600"/>
            <a:ext cx="472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Investment Banking</a:t>
            </a:r>
            <a:endParaRPr lang="en-IN" dirty="0"/>
          </a:p>
        </p:txBody>
      </p:sp>
      <p:sp>
        <p:nvSpPr>
          <p:cNvPr id="5" name="Oval 4"/>
          <p:cNvSpPr/>
          <p:nvPr/>
        </p:nvSpPr>
        <p:spPr>
          <a:xfrm>
            <a:off x="685800" y="3505200"/>
            <a:ext cx="23622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Front office</a:t>
            </a:r>
            <a:endParaRPr lang="en-IN" dirty="0"/>
          </a:p>
        </p:txBody>
      </p:sp>
      <p:sp>
        <p:nvSpPr>
          <p:cNvPr id="8" name="Oval 7"/>
          <p:cNvSpPr/>
          <p:nvPr/>
        </p:nvSpPr>
        <p:spPr>
          <a:xfrm>
            <a:off x="3505200" y="3505200"/>
            <a:ext cx="23622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Middle office</a:t>
            </a:r>
            <a:endParaRPr lang="en-IN" dirty="0"/>
          </a:p>
        </p:txBody>
      </p:sp>
      <p:sp>
        <p:nvSpPr>
          <p:cNvPr id="9" name="Oval 8"/>
          <p:cNvSpPr/>
          <p:nvPr/>
        </p:nvSpPr>
        <p:spPr>
          <a:xfrm>
            <a:off x="6248400" y="3505200"/>
            <a:ext cx="2209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Back office</a:t>
            </a:r>
            <a:endParaRPr lang="en-IN" dirty="0"/>
          </a:p>
        </p:txBody>
      </p:sp>
      <p:cxnSp>
        <p:nvCxnSpPr>
          <p:cNvPr id="11" name="Straight Arrow Connector 10"/>
          <p:cNvCxnSpPr>
            <a:stCxn id="4" idx="2"/>
          </p:cNvCxnSpPr>
          <p:nvPr/>
        </p:nvCxnSpPr>
        <p:spPr>
          <a:xfrm rot="5400000">
            <a:off x="2628900" y="1333500"/>
            <a:ext cx="152400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2"/>
            <a:endCxn id="8" idx="0"/>
          </p:cNvCxnSpPr>
          <p:nvPr/>
        </p:nvCxnSpPr>
        <p:spPr>
          <a:xfrm rot="5400000">
            <a:off x="3905250" y="2686050"/>
            <a:ext cx="16002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p:cNvCxnSpPr>
          <p:nvPr/>
        </p:nvCxnSpPr>
        <p:spPr>
          <a:xfrm rot="16200000" flipH="1">
            <a:off x="5219700" y="1409700"/>
            <a:ext cx="1447800" cy="2438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N" dirty="0" smtClean="0"/>
              <a:t>This </a:t>
            </a:r>
            <a:r>
              <a:rPr lang="en-IN" dirty="0" smtClean="0"/>
              <a:t>plays a major role in generating funds. The main areas of front office are Investment banking, Sales &amp; trading, and Research.</a:t>
            </a:r>
          </a:p>
          <a:p>
            <a:r>
              <a:rPr lang="en-IN" dirty="0" smtClean="0"/>
              <a:t>‘Investment Banking’ helps customers in raising funds in capital markets and also suggests the companies in raising their capital.</a:t>
            </a:r>
          </a:p>
          <a:p>
            <a:r>
              <a:rPr lang="en-IN" dirty="0" smtClean="0"/>
              <a:t>‘Sales &amp; Trading’ deals with buying and selling of stock (shares, bonds etc.,)</a:t>
            </a:r>
          </a:p>
          <a:p>
            <a:r>
              <a:rPr lang="en-IN" dirty="0" smtClean="0"/>
              <a:t>‘Research’ involves reviewing the company reports about their buy/sell ratings, company’s prospects etc. This will help in providing advice to their clients in the right way.</a:t>
            </a:r>
          </a:p>
          <a:p>
            <a:endParaRPr lang="en-IN" dirty="0"/>
          </a:p>
        </p:txBody>
      </p:sp>
      <p:sp>
        <p:nvSpPr>
          <p:cNvPr id="3" name="Title 2"/>
          <p:cNvSpPr>
            <a:spLocks noGrp="1"/>
          </p:cNvSpPr>
          <p:nvPr>
            <p:ph type="title"/>
          </p:nvPr>
        </p:nvSpPr>
        <p:spPr/>
        <p:txBody>
          <a:bodyPr/>
          <a:lstStyle/>
          <a:p>
            <a:r>
              <a:rPr lang="en-IN" dirty="0" smtClean="0"/>
              <a:t>1) Front </a:t>
            </a:r>
            <a:r>
              <a:rPr lang="en-IN" dirty="0" smtClean="0"/>
              <a:t>Office</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This </a:t>
            </a:r>
            <a:r>
              <a:rPr lang="en-IN" dirty="0" smtClean="0"/>
              <a:t>deals with ‘Risk Management’, ‘Corporate Treasury’ and ‘Financial Control’.</a:t>
            </a:r>
          </a:p>
          <a:p>
            <a:r>
              <a:rPr lang="en-IN" dirty="0" smtClean="0"/>
              <a:t>‘Risk Management’ involves analyzing the market situations and informing the clients of the risks involved in their trades.</a:t>
            </a:r>
          </a:p>
          <a:p>
            <a:r>
              <a:rPr lang="en-IN" dirty="0" smtClean="0"/>
              <a:t>‘Corporate Treasury’ is responsible for the funds of Investment Banks.</a:t>
            </a:r>
          </a:p>
          <a:p>
            <a:r>
              <a:rPr lang="en-IN" dirty="0" smtClean="0"/>
              <a:t>‘Financial Control’ tracks the capital flow of the firm and its success.</a:t>
            </a:r>
          </a:p>
          <a:p>
            <a:endParaRPr lang="en-IN" dirty="0"/>
          </a:p>
        </p:txBody>
      </p:sp>
      <p:sp>
        <p:nvSpPr>
          <p:cNvPr id="3" name="Title 2"/>
          <p:cNvSpPr>
            <a:spLocks noGrp="1"/>
          </p:cNvSpPr>
          <p:nvPr>
            <p:ph type="title"/>
          </p:nvPr>
        </p:nvSpPr>
        <p:spPr/>
        <p:txBody>
          <a:bodyPr/>
          <a:lstStyle/>
          <a:p>
            <a:r>
              <a:rPr lang="en-IN" dirty="0" smtClean="0"/>
              <a:t>2) Middle </a:t>
            </a:r>
            <a:r>
              <a:rPr lang="en-IN" dirty="0" smtClean="0"/>
              <a:t>Office</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This </a:t>
            </a:r>
            <a:r>
              <a:rPr lang="en-IN" dirty="0" smtClean="0"/>
              <a:t>includes ‘Operations’ and ‘Technology’.</a:t>
            </a:r>
          </a:p>
          <a:p>
            <a:r>
              <a:rPr lang="en-IN" dirty="0" smtClean="0"/>
              <a:t>‘Operations’ checks whether the trades have been executed properly and funds transferred successfully.</a:t>
            </a:r>
          </a:p>
          <a:p>
            <a:r>
              <a:rPr lang="en-IN" b="1" dirty="0" smtClean="0"/>
              <a:t>‘</a:t>
            </a:r>
            <a:r>
              <a:rPr lang="en-IN" dirty="0" smtClean="0"/>
              <a:t>Technology’ supports the software, data, and systems of Investment Banks.</a:t>
            </a:r>
          </a:p>
          <a:p>
            <a:endParaRPr lang="en-IN" dirty="0"/>
          </a:p>
        </p:txBody>
      </p:sp>
      <p:sp>
        <p:nvSpPr>
          <p:cNvPr id="3" name="Title 2"/>
          <p:cNvSpPr>
            <a:spLocks noGrp="1"/>
          </p:cNvSpPr>
          <p:nvPr>
            <p:ph type="title"/>
          </p:nvPr>
        </p:nvSpPr>
        <p:spPr/>
        <p:txBody>
          <a:bodyPr/>
          <a:lstStyle/>
          <a:p>
            <a:r>
              <a:rPr lang="en-IN" dirty="0" smtClean="0"/>
              <a:t>3) Back </a:t>
            </a:r>
            <a:r>
              <a:rPr lang="en-IN" dirty="0" smtClean="0"/>
              <a:t>Office</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92500" lnSpcReduction="10000"/>
          </a:bodyPr>
          <a:lstStyle/>
          <a:p>
            <a:r>
              <a:rPr lang="en-IN" dirty="0" smtClean="0"/>
              <a:t>The </a:t>
            </a:r>
            <a:r>
              <a:rPr lang="en-IN" dirty="0" smtClean="0"/>
              <a:t>main goal of every trade order is to get executed at a suitable price with a minimum risk spread.</a:t>
            </a:r>
          </a:p>
          <a:p>
            <a:r>
              <a:rPr lang="en-IN" dirty="0" smtClean="0"/>
              <a:t>The various stages of a trade order are as follows,</a:t>
            </a:r>
          </a:p>
          <a:p>
            <a:r>
              <a:rPr lang="en-IN" dirty="0" smtClean="0"/>
              <a:t>Decision of the investor to trade</a:t>
            </a:r>
          </a:p>
          <a:p>
            <a:r>
              <a:rPr lang="en-IN" dirty="0" smtClean="0"/>
              <a:t>Placing the trade order</a:t>
            </a:r>
          </a:p>
          <a:p>
            <a:r>
              <a:rPr lang="en-IN" dirty="0" smtClean="0"/>
              <a:t>Execution of the trade</a:t>
            </a:r>
          </a:p>
          <a:p>
            <a:r>
              <a:rPr lang="en-IN" dirty="0" smtClean="0"/>
              <a:t>Clearing of the trades (Trade validation and confirmation)</a:t>
            </a:r>
          </a:p>
          <a:p>
            <a:r>
              <a:rPr lang="en-IN" dirty="0" smtClean="0"/>
              <a:t>Settlement of trades</a:t>
            </a:r>
          </a:p>
          <a:p>
            <a:r>
              <a:rPr lang="en-IN" dirty="0" smtClean="0"/>
              <a:t>Funds / Securities settlement</a:t>
            </a:r>
          </a:p>
          <a:p>
            <a:endParaRPr lang="en-IN" dirty="0"/>
          </a:p>
        </p:txBody>
      </p:sp>
      <p:sp>
        <p:nvSpPr>
          <p:cNvPr id="3" name="Title 2"/>
          <p:cNvSpPr>
            <a:spLocks noGrp="1"/>
          </p:cNvSpPr>
          <p:nvPr>
            <p:ph type="title"/>
          </p:nvPr>
        </p:nvSpPr>
        <p:spPr>
          <a:xfrm>
            <a:off x="457200" y="274638"/>
            <a:ext cx="8229600" cy="1020762"/>
          </a:xfrm>
        </p:spPr>
        <p:txBody>
          <a:bodyPr>
            <a:normAutofit fontScale="90000"/>
          </a:bodyPr>
          <a:lstStyle/>
          <a:p>
            <a:r>
              <a:rPr lang="en-IN" u="sng" dirty="0" smtClean="0"/>
              <a:t>Trade Life </a:t>
            </a:r>
            <a:r>
              <a:rPr lang="en-IN" u="sng" dirty="0" smtClean="0"/>
              <a:t>Cycle</a:t>
            </a:r>
            <a:r>
              <a:rPr lang="en-IN" dirty="0" smtClean="0"/>
              <a:t/>
            </a:r>
            <a:br>
              <a:rPr lang="en-IN" dirty="0" smtClean="0"/>
            </a:b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endParaRPr lang="en-IN" dirty="0" smtClean="0"/>
          </a:p>
          <a:p>
            <a:r>
              <a:rPr lang="en-IN" b="1" dirty="0" smtClean="0"/>
              <a:t>1)</a:t>
            </a:r>
            <a:r>
              <a:rPr lang="en-IN" dirty="0" smtClean="0"/>
              <a:t> The Investment banking applications have different logins for different users like brokers, dealers, individuals or investors etc. Verify the logins of appropriate users with their login IDs as the permissions for accessing the application for all the users may not be the same.</a:t>
            </a:r>
          </a:p>
          <a:p>
            <a:r>
              <a:rPr lang="en-IN" b="1" u="sng" dirty="0" smtClean="0"/>
              <a:t>For example</a:t>
            </a:r>
            <a:r>
              <a:rPr lang="en-IN" dirty="0" smtClean="0"/>
              <a:t>, a broker has the permission to view the trading limits of the individuals based on the amount/funds in the individual’s account. However, this facility may not be available for the individual.</a:t>
            </a:r>
          </a:p>
          <a:p>
            <a:endParaRPr lang="en-IN" dirty="0"/>
          </a:p>
        </p:txBody>
      </p:sp>
      <p:sp>
        <p:nvSpPr>
          <p:cNvPr id="3" name="Title 2"/>
          <p:cNvSpPr>
            <a:spLocks noGrp="1"/>
          </p:cNvSpPr>
          <p:nvPr>
            <p:ph type="title"/>
          </p:nvPr>
        </p:nvSpPr>
        <p:spPr/>
        <p:txBody>
          <a:bodyPr/>
          <a:lstStyle/>
          <a:p>
            <a:r>
              <a:rPr lang="en-IN" dirty="0" smtClean="0"/>
              <a:t>Test scenario for stock trading</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r>
              <a:rPr lang="en-IN" b="1" dirty="0" smtClean="0"/>
              <a:t>2)</a:t>
            </a:r>
            <a:r>
              <a:rPr lang="en-IN" dirty="0" smtClean="0"/>
              <a:t> The function of the Watch-list can be verified by adding, removing the securities/symbols to it. Ensure that the removed symbols should get deleted from the Watch-list and vice versa.</a:t>
            </a:r>
          </a:p>
          <a:p>
            <a:r>
              <a:rPr lang="en-IN" b="1" dirty="0" smtClean="0"/>
              <a:t>3) Buy Order –</a:t>
            </a:r>
            <a:r>
              <a:rPr lang="en-IN" dirty="0" smtClean="0"/>
              <a:t> To test this functionality, place a trade buy order for any symbol with some quantity like 10 or 20 etc and submit the same. Then go the orders section and verify the details whether the order has been placed successfully or not.</a:t>
            </a:r>
          </a:p>
          <a:p>
            <a:r>
              <a:rPr lang="en-IN" b="1" dirty="0" smtClean="0"/>
              <a:t>4) Sell Order –</a:t>
            </a:r>
            <a:r>
              <a:rPr lang="en-IN" dirty="0" smtClean="0"/>
              <a:t> Place a trade sell order as above (buy order) and verify the details.</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Investment is nothing but saving money in a way that will get you returns for it in the future (short-term or long-term</a:t>
            </a:r>
            <a:r>
              <a:rPr lang="en-IN" dirty="0" smtClean="0"/>
              <a:t>)</a:t>
            </a:r>
          </a:p>
          <a:p>
            <a:endParaRPr lang="en-IN" dirty="0" smtClean="0"/>
          </a:p>
          <a:p>
            <a:r>
              <a:rPr lang="en-IN" dirty="0" smtClean="0"/>
              <a:t>Need of investment?</a:t>
            </a:r>
          </a:p>
          <a:p>
            <a:r>
              <a:rPr lang="en-IN" dirty="0" smtClean="0"/>
              <a:t>Future goals, hedge inflation, money making</a:t>
            </a:r>
            <a:endParaRPr lang="en-IN" dirty="0"/>
          </a:p>
        </p:txBody>
      </p:sp>
      <p:sp>
        <p:nvSpPr>
          <p:cNvPr id="3" name="Title 2"/>
          <p:cNvSpPr>
            <a:spLocks noGrp="1"/>
          </p:cNvSpPr>
          <p:nvPr>
            <p:ph type="title"/>
          </p:nvPr>
        </p:nvSpPr>
        <p:spPr/>
        <p:txBody>
          <a:bodyPr/>
          <a:lstStyle/>
          <a:p>
            <a:r>
              <a:rPr lang="en-IN" dirty="0" smtClean="0"/>
              <a:t>Investment Basics</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r>
              <a:rPr lang="en-IN" b="1" dirty="0" smtClean="0"/>
              <a:t>5) Change Order –</a:t>
            </a:r>
            <a:r>
              <a:rPr lang="en-IN" dirty="0" smtClean="0"/>
              <a:t> Go to the orders section and open any previous order or existing order and make few changes like editing the quantity or symbol etc and verify whether the modifications get updated or not.</a:t>
            </a:r>
          </a:p>
          <a:p>
            <a:r>
              <a:rPr lang="en-IN" b="1" dirty="0" smtClean="0"/>
              <a:t>6) Cancel Order –</a:t>
            </a:r>
            <a:r>
              <a:rPr lang="en-IN" dirty="0" smtClean="0"/>
              <a:t> Open an existing order and try to cancel it. The order should be </a:t>
            </a:r>
            <a:r>
              <a:rPr lang="en-IN" dirty="0" smtClean="0"/>
              <a:t>cancelled </a:t>
            </a:r>
            <a:r>
              <a:rPr lang="en-IN" dirty="0" smtClean="0"/>
              <a:t>successfully</a:t>
            </a:r>
            <a:r>
              <a:rPr lang="en-IN" dirty="0" smtClean="0"/>
              <a:t>.</a:t>
            </a:r>
          </a:p>
          <a:p>
            <a:endParaRPr lang="en-IN" dirty="0" smtClean="0"/>
          </a:p>
          <a:p>
            <a:r>
              <a:rPr lang="en-IN" b="1" dirty="0" smtClean="0"/>
              <a:t>7) Order validity</a:t>
            </a:r>
            <a:r>
              <a:rPr lang="en-IN" dirty="0" smtClean="0"/>
              <a:t>: Immediate or cancel, good for a day, Valid till cancelled (future date)</a:t>
            </a:r>
            <a:endParaRPr lang="en-IN" dirty="0" smtClean="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a:bodyPr>
          <a:lstStyle/>
          <a:p>
            <a:r>
              <a:rPr lang="en-IN" b="1" dirty="0" smtClean="0"/>
              <a:t>8)</a:t>
            </a:r>
            <a:r>
              <a:rPr lang="en-IN" dirty="0" smtClean="0"/>
              <a:t> </a:t>
            </a:r>
            <a:r>
              <a:rPr lang="en-IN" dirty="0" smtClean="0"/>
              <a:t>Different types of orders have to be tested.</a:t>
            </a:r>
          </a:p>
          <a:p>
            <a:r>
              <a:rPr lang="en-IN" b="1" dirty="0" smtClean="0"/>
              <a:t>Market order –</a:t>
            </a:r>
            <a:r>
              <a:rPr lang="en-IN" dirty="0" smtClean="0"/>
              <a:t> Try to place a trade order for the market price and check whether the trade gets executed for that price at the same point of time</a:t>
            </a:r>
            <a:r>
              <a:rPr lang="en-IN" dirty="0" smtClean="0"/>
              <a:t>.</a:t>
            </a:r>
          </a:p>
          <a:p>
            <a:endParaRPr lang="en-IN" dirty="0" smtClean="0"/>
          </a:p>
          <a:p>
            <a:r>
              <a:rPr lang="en-IN" b="1" dirty="0" smtClean="0"/>
              <a:t>Limit order –</a:t>
            </a:r>
            <a:r>
              <a:rPr lang="en-IN" dirty="0" smtClean="0"/>
              <a:t> Try to place an order for a particular price and check whether the trade has been executed when the market price meets the price set by the user.</a:t>
            </a:r>
          </a:p>
          <a:p>
            <a:pPr>
              <a:buNone/>
            </a:pP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smtClean="0"/>
              <a:t>9)</a:t>
            </a:r>
            <a:r>
              <a:rPr lang="en-IN" dirty="0" smtClean="0"/>
              <a:t> Check and verify whether the proper notifications or warning messages are getting displayed for the corresponding actions</a:t>
            </a:r>
            <a:r>
              <a:rPr lang="en-IN" dirty="0" smtClean="0"/>
              <a:t>.</a:t>
            </a:r>
          </a:p>
          <a:p>
            <a:endParaRPr lang="en-IN" dirty="0" smtClean="0"/>
          </a:p>
          <a:p>
            <a:r>
              <a:rPr lang="en-IN" b="1" u="sng" dirty="0" smtClean="0"/>
              <a:t>For example</a:t>
            </a:r>
            <a:r>
              <a:rPr lang="en-IN" dirty="0" smtClean="0"/>
              <a:t>, after placing a trade buy order and submitting it, a message should be displayed that the ‘order has been placed successfully’.</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One can invest in physical asset such as real state, jewellery, </a:t>
            </a:r>
            <a:r>
              <a:rPr lang="en-IN" dirty="0" smtClean="0"/>
              <a:t>commodities (seeds, crude oil, natural gas, metals </a:t>
            </a:r>
            <a:r>
              <a:rPr lang="en-IN" dirty="0" smtClean="0"/>
              <a:t>etc)</a:t>
            </a:r>
          </a:p>
          <a:p>
            <a:r>
              <a:rPr lang="en-IN" dirty="0" smtClean="0"/>
              <a:t>Also </a:t>
            </a:r>
            <a:r>
              <a:rPr lang="en-IN" dirty="0" smtClean="0"/>
              <a:t>in financial assets fixed deposits with banks, provident/pension fund </a:t>
            </a:r>
            <a:r>
              <a:rPr lang="en-IN" dirty="0" smtClean="0"/>
              <a:t>etc </a:t>
            </a:r>
            <a:r>
              <a:rPr lang="en-IN" dirty="0" smtClean="0"/>
              <a:t>or in securities market such as shares, bonds, </a:t>
            </a:r>
            <a:r>
              <a:rPr lang="en-IN" dirty="0" smtClean="0"/>
              <a:t>debentures, mutual funds</a:t>
            </a:r>
            <a:endParaRPr lang="en-IN" dirty="0"/>
          </a:p>
        </p:txBody>
      </p:sp>
      <p:sp>
        <p:nvSpPr>
          <p:cNvPr id="3" name="Title 2"/>
          <p:cNvSpPr>
            <a:spLocks noGrp="1"/>
          </p:cNvSpPr>
          <p:nvPr>
            <p:ph type="title"/>
          </p:nvPr>
        </p:nvSpPr>
        <p:spPr/>
        <p:txBody>
          <a:bodyPr/>
          <a:lstStyle/>
          <a:p>
            <a:r>
              <a:rPr lang="en-IN" dirty="0" smtClean="0"/>
              <a:t>Instruments for investment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Investment Bank is a financial entity that suggests an individual, company, government sectored firm, etc. on how to raise their financial capital by participating in the market activities.</a:t>
            </a:r>
          </a:p>
          <a:p>
            <a:r>
              <a:rPr lang="en-IN" dirty="0" smtClean="0"/>
              <a:t>The main role of the Investment Bank is to act as a mediator between the companies (who are interested in selling their securities / shares) and the individuals (who are willing to purchase the same).</a:t>
            </a:r>
          </a:p>
          <a:p>
            <a:endParaRPr lang="en-IN" dirty="0"/>
          </a:p>
        </p:txBody>
      </p:sp>
      <p:sp>
        <p:nvSpPr>
          <p:cNvPr id="3" name="Title 2"/>
          <p:cNvSpPr>
            <a:spLocks noGrp="1"/>
          </p:cNvSpPr>
          <p:nvPr>
            <p:ph type="title"/>
          </p:nvPr>
        </p:nvSpPr>
        <p:spPr/>
        <p:txBody>
          <a:bodyPr>
            <a:normAutofit/>
          </a:bodyPr>
          <a:lstStyle/>
          <a:p>
            <a:r>
              <a:rPr lang="en-IN" dirty="0" smtClean="0"/>
              <a:t>Investment Banking </a:t>
            </a:r>
            <a:r>
              <a:rPr lang="en-IN" dirty="0" smtClean="0"/>
              <a:t>Domain</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85000" lnSpcReduction="20000"/>
          </a:bodyPr>
          <a:lstStyle/>
          <a:p>
            <a:r>
              <a:rPr lang="en-IN" b="1" dirty="0" smtClean="0"/>
              <a:t>Investment bank operates in two ways – ‘buy side’ and ‘sell side’.</a:t>
            </a:r>
            <a:endParaRPr lang="en-IN" dirty="0" smtClean="0"/>
          </a:p>
          <a:p>
            <a:r>
              <a:rPr lang="en-IN" dirty="0" smtClean="0"/>
              <a:t>‘Buy side’ includes services such as buying shares for investors whereas ‘Sell side’ includes underwriting the stock and selling the shares to the investors from companies.</a:t>
            </a:r>
          </a:p>
          <a:p>
            <a:r>
              <a:rPr lang="en-IN" b="1" i="1" dirty="0" smtClean="0"/>
              <a:t>‘Buy side’ operation of Investment Bank with an example:</a:t>
            </a:r>
            <a:endParaRPr lang="en-IN" dirty="0" smtClean="0"/>
          </a:p>
          <a:p>
            <a:r>
              <a:rPr lang="en-IN" dirty="0" smtClean="0"/>
              <a:t>Suppose an investor wants to buy 50 shares of ABCD Company. Then he will consult an Investment bank where the stock broker places an order for the same and delivers the shares to the Investor.</a:t>
            </a:r>
          </a:p>
          <a:p>
            <a:r>
              <a:rPr lang="en-IN" b="1" i="1" dirty="0" smtClean="0"/>
              <a:t>‘Sell side’ operation of Investment Bank with an example:</a:t>
            </a:r>
            <a:endParaRPr lang="en-IN" dirty="0" smtClean="0"/>
          </a:p>
          <a:p>
            <a:r>
              <a:rPr lang="en-IN" dirty="0" smtClean="0"/>
              <a:t>Suppose a Company PQR plans to issue new shares of stock in IPO then the Investment Bank verifies the shares and sells the same to their Clients. This way PQR Company raises funds by issuing their stock.</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N" b="1" dirty="0" smtClean="0"/>
              <a:t>1) Stock Exchange:</a:t>
            </a:r>
            <a:r>
              <a:rPr lang="en-IN" dirty="0" smtClean="0"/>
              <a:t> An entity that controls the business of buying and selling of securities. </a:t>
            </a:r>
            <a:r>
              <a:rPr lang="en-IN" dirty="0" smtClean="0">
                <a:hlinkClick r:id="rId2"/>
              </a:rPr>
              <a:t>Stock Exchange</a:t>
            </a:r>
            <a:r>
              <a:rPr lang="en-IN" dirty="0" smtClean="0"/>
              <a:t> can be regional or national exchanges.</a:t>
            </a:r>
          </a:p>
          <a:p>
            <a:r>
              <a:rPr lang="en-IN" b="1" u="sng" dirty="0" smtClean="0"/>
              <a:t>Example</a:t>
            </a:r>
            <a:r>
              <a:rPr lang="en-IN" dirty="0" smtClean="0"/>
              <a:t>: NASDAQ – USA, NSE – India etc.</a:t>
            </a:r>
          </a:p>
          <a:p>
            <a:r>
              <a:rPr lang="en-IN" b="1" dirty="0" smtClean="0"/>
              <a:t>2) Stock/Share/Equity: </a:t>
            </a:r>
            <a:r>
              <a:rPr lang="en-IN" dirty="0" smtClean="0"/>
              <a:t>Total capital of a company is divided into equal units; each unit is termed as share/equity/stock. Stock also represents a part of ownership of a company.</a:t>
            </a:r>
          </a:p>
          <a:p>
            <a:r>
              <a:rPr lang="en-IN" b="1" dirty="0" smtClean="0"/>
              <a:t>3) Face value of a Share: </a:t>
            </a:r>
            <a:r>
              <a:rPr lang="en-IN" dirty="0" smtClean="0"/>
              <a:t>The amount or value (used during buying or selling) allotted to a share by the company.</a:t>
            </a:r>
          </a:p>
          <a:p>
            <a:endParaRPr lang="en-IN" dirty="0"/>
          </a:p>
        </p:txBody>
      </p:sp>
      <p:sp>
        <p:nvSpPr>
          <p:cNvPr id="3" name="Title 2"/>
          <p:cNvSpPr>
            <a:spLocks noGrp="1"/>
          </p:cNvSpPr>
          <p:nvPr>
            <p:ph type="title"/>
          </p:nvPr>
        </p:nvSpPr>
        <p:spPr/>
        <p:txBody>
          <a:bodyPr/>
          <a:lstStyle/>
          <a:p>
            <a:r>
              <a:rPr lang="en-IN" dirty="0" smtClean="0"/>
              <a:t>Important Terms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lnSpcReduction="10000"/>
          </a:bodyPr>
          <a:lstStyle/>
          <a:p>
            <a:r>
              <a:rPr lang="en-IN" b="1" dirty="0" smtClean="0"/>
              <a:t>4) Issue Price:</a:t>
            </a:r>
            <a:r>
              <a:rPr lang="en-IN" dirty="0" smtClean="0"/>
              <a:t> The price of a company’s shares at which they are available in the market. When these shares are traded in the market the price may be below or above the issue price.</a:t>
            </a:r>
          </a:p>
          <a:p>
            <a:r>
              <a:rPr lang="en-IN" b="1" dirty="0" smtClean="0"/>
              <a:t>5) Initial Public Offering (IPO): </a:t>
            </a:r>
            <a:r>
              <a:rPr lang="en-IN" dirty="0" smtClean="0"/>
              <a:t>This is nothing but selling the securities or shares of a company to the public for the first time in the market.</a:t>
            </a:r>
          </a:p>
          <a:p>
            <a:r>
              <a:rPr lang="en-IN" b="1" dirty="0" smtClean="0"/>
              <a:t>6) Market Capitalization: </a:t>
            </a:r>
            <a:r>
              <a:rPr lang="en-IN" dirty="0" smtClean="0"/>
              <a:t>The financial value of a company is calculated by multiplying the share price with number of shares which is termed as Market Capitalization.</a:t>
            </a:r>
          </a:p>
          <a:p>
            <a:r>
              <a:rPr lang="en-IN" b="1" u="sng" dirty="0" smtClean="0"/>
              <a:t>Example</a:t>
            </a:r>
            <a:r>
              <a:rPr lang="en-IN" dirty="0" smtClean="0"/>
              <a:t>: Suppose a Company X has 100 shares. The current market price of each share is $50. Then the market capitalization of the Company X is $5000</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lnSpcReduction="10000"/>
          </a:bodyPr>
          <a:lstStyle/>
          <a:p>
            <a:r>
              <a:rPr lang="en-IN" b="1" dirty="0" smtClean="0"/>
              <a:t>7) Security Market: </a:t>
            </a:r>
            <a:r>
              <a:rPr lang="en-IN" dirty="0" smtClean="0"/>
              <a:t>Security market is a place where buyers and sellers of securities (bonds, debentures, stocks etc.,) do their transactions of buying and selling the securities.</a:t>
            </a:r>
          </a:p>
          <a:p>
            <a:r>
              <a:rPr lang="en-IN" b="1" dirty="0" smtClean="0"/>
              <a:t>8) SEBI (Security and Exchange Board of India): </a:t>
            </a:r>
            <a:r>
              <a:rPr lang="en-IN" dirty="0" smtClean="0"/>
              <a:t>An authority that makes sure whether the buyers and sellers behave in a proper way in the market. So that they get their desired profits. There are different security and exchange boards/commissions as per the country.</a:t>
            </a:r>
          </a:p>
          <a:p>
            <a:r>
              <a:rPr lang="en-IN" b="1" dirty="0" smtClean="0"/>
              <a:t>9) Dividend on share: </a:t>
            </a:r>
            <a:r>
              <a:rPr lang="en-IN" dirty="0" smtClean="0"/>
              <a:t>Dividend is a percentage of the value of a share, which a company returns to its share holders from its annual profits.</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lstStyle/>
          <a:p>
            <a:r>
              <a:rPr lang="en-IN" b="1" dirty="0" smtClean="0"/>
              <a:t>10) Bid Price: </a:t>
            </a:r>
            <a:r>
              <a:rPr lang="en-IN" dirty="0" smtClean="0"/>
              <a:t>Bid Price is the rate at which the buyer is ready to buy the stock.</a:t>
            </a:r>
          </a:p>
          <a:p>
            <a:r>
              <a:rPr lang="en-IN" b="1" dirty="0" smtClean="0"/>
              <a:t>11) Ask Price:</a:t>
            </a:r>
            <a:r>
              <a:rPr lang="en-IN" dirty="0" smtClean="0"/>
              <a:t> This is the price at which the seller wants to sell his stock.</a:t>
            </a:r>
          </a:p>
          <a:p>
            <a:r>
              <a:rPr lang="en-IN" b="1" dirty="0" smtClean="0"/>
              <a:t>12) Futures: </a:t>
            </a:r>
            <a:r>
              <a:rPr lang="en-IN" dirty="0" smtClean="0"/>
              <a:t>A future contract is an agreement between the buyer and the seller in which the stock of future delivery is transacted at a particular price</a:t>
            </a:r>
            <a:r>
              <a:rPr lang="en-IN" dirty="0" smtClean="0"/>
              <a:t>.</a:t>
            </a:r>
            <a:endParaRPr lang="en-IN"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TotalTime>
  <Words>1519</Words>
  <Application>Microsoft Office PowerPoint</Application>
  <PresentationFormat>On-screen Show (4:3)</PresentationFormat>
  <Paragraphs>89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Introduction to  Wealth Management</vt:lpstr>
      <vt:lpstr>Investment Basics</vt:lpstr>
      <vt:lpstr>Instruments for investment</vt:lpstr>
      <vt:lpstr>Investment Banking Domain</vt:lpstr>
      <vt:lpstr>Slide 5</vt:lpstr>
      <vt:lpstr>Important Terms</vt:lpstr>
      <vt:lpstr>Slide 7</vt:lpstr>
      <vt:lpstr>Slide 8</vt:lpstr>
      <vt:lpstr>Slide 9</vt:lpstr>
      <vt:lpstr>Slide 10</vt:lpstr>
      <vt:lpstr>Slide 11</vt:lpstr>
      <vt:lpstr>Slide 12</vt:lpstr>
      <vt:lpstr>Slide 13</vt:lpstr>
      <vt:lpstr>1) Front Office</vt:lpstr>
      <vt:lpstr>2) Middle Office</vt:lpstr>
      <vt:lpstr>3) Back Office</vt:lpstr>
      <vt:lpstr>Trade Life Cycle </vt:lpstr>
      <vt:lpstr>Test scenario for stock trading</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Wealth Management</dc:title>
  <dc:creator>Shashank Makode</dc:creator>
  <cp:lastModifiedBy>Shashank Makode</cp:lastModifiedBy>
  <cp:revision>7</cp:revision>
  <dcterms:created xsi:type="dcterms:W3CDTF">2006-08-16T00:00:00Z</dcterms:created>
  <dcterms:modified xsi:type="dcterms:W3CDTF">2016-05-16T17:27:41Z</dcterms:modified>
</cp:coreProperties>
</file>